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3666" r:id="rId18"/>
    <p:sldMasterId id="2147483667" r:id="rId19"/>
    <p:sldMasterId id="2147483668" r:id="rId20"/>
  </p:sldMasterIdLst>
  <p:sldIdLst>
    <p:sldId id="268" r:id="rId21"/>
    <p:sldId id="264" r:id="rId22"/>
    <p:sldId id="261" r:id="rId23"/>
    <p:sldId id="258" r:id="rId24"/>
    <p:sldId id="259" r:id="rId25"/>
    <p:sldId id="265" r:id="rId26"/>
    <p:sldId id="267" r:id="rId27"/>
    <p:sldId id="323" r:id="rId28"/>
    <p:sldId id="324" r:id="rId29"/>
    <p:sldId id="257" r:id="rId30"/>
    <p:sldId id="262" r:id="rId31"/>
    <p:sldId id="263" r:id="rId32"/>
    <p:sldId id="283" r:id="rId33"/>
    <p:sldId id="266" r:id="rId34"/>
    <p:sldId id="316" r:id="rId35"/>
    <p:sldId id="274" r:id="rId36"/>
    <p:sldId id="284" r:id="rId37"/>
    <p:sldId id="312" r:id="rId38"/>
    <p:sldId id="309" r:id="rId39"/>
    <p:sldId id="319" r:id="rId40"/>
    <p:sldId id="320" r:id="rId41"/>
    <p:sldId id="321" r:id="rId42"/>
    <p:sldId id="315" r:id="rId43"/>
    <p:sldId id="313" r:id="rId44"/>
    <p:sldId id="327" r:id="rId45"/>
    <p:sldId id="299" r:id="rId46"/>
    <p:sldId id="277" r:id="rId47"/>
    <p:sldId id="278" r:id="rId48"/>
    <p:sldId id="279" r:id="rId49"/>
    <p:sldId id="285" r:id="rId50"/>
    <p:sldId id="317" r:id="rId51"/>
    <p:sldId id="286" r:id="rId52"/>
    <p:sldId id="280" r:id="rId53"/>
    <p:sldId id="281" r:id="rId54"/>
    <p:sldId id="325" r:id="rId55"/>
    <p:sldId id="326" r:id="rId56"/>
    <p:sldId id="318" r:id="rId57"/>
    <p:sldId id="292" r:id="rId58"/>
    <p:sldId id="291" r:id="rId59"/>
    <p:sldId id="293" r:id="rId60"/>
    <p:sldId id="310" r:id="rId61"/>
    <p:sldId id="322" r:id="rId62"/>
    <p:sldId id="294" r:id="rId63"/>
    <p:sldId id="304" r:id="rId64"/>
    <p:sldId id="269" r:id="rId65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11"/>
    <p:restoredTop sz="94624"/>
  </p:normalViewPr>
  <p:slideViewPr>
    <p:cSldViewPr>
      <p:cViewPr varScale="1">
        <p:scale>
          <a:sx n="118" d="100"/>
          <a:sy n="118" d="100"/>
        </p:scale>
        <p:origin x="232" y="54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slide" Target="slides/slide43.xml"/><Relationship Id="rId64" Type="http://schemas.openxmlformats.org/officeDocument/2006/relationships/slide" Target="slides/slide44.xml"/><Relationship Id="rId65" Type="http://schemas.openxmlformats.org/officeDocument/2006/relationships/slide" Target="slides/slide45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<Relationship Id="rId59" Type="http://schemas.openxmlformats.org/officeDocument/2006/relationships/slide" Target="slides/slide3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20" Type="http://schemas.openxmlformats.org/officeDocument/2006/relationships/slideMaster" Target="slideMasters/slideMaster20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60" Type="http://schemas.openxmlformats.org/officeDocument/2006/relationships/slide" Target="slides/slide40.xml"/><Relationship Id="rId61" Type="http://schemas.openxmlformats.org/officeDocument/2006/relationships/slide" Target="slides/slide41.xml"/><Relationship Id="rId62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32172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87471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08702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20220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3431779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40346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117434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05723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446338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66926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08878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07992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9100" y="2368550"/>
            <a:ext cx="2806700" cy="4349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2368550"/>
            <a:ext cx="8267700" cy="4349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8531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8622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471263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3109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21006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133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34284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70575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977323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447690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814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D9918-E7E9-4C5B-AFEB-0A75F2CFB5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4976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549885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94655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090454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00928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98142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93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775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294480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13099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414664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861693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80026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954E3-95DA-4EE7-AE67-44037C893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94315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53498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71763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98567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81188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30688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9015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6070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687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91735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025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CB6F2-ABA6-45D2-9844-9EA1662D4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9836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7581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879157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7354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90525"/>
            <a:ext cx="2965450" cy="84994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90525"/>
            <a:ext cx="8743950" cy="849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98559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5701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8863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059582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468151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10122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1225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7C2A7-B557-49EE-A35D-F452564BD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93099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8278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937423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577738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532264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38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38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761201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237149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3754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178351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23640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92791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ECFCD-F405-4571-A825-D480DF6AD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9473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99839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328237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018984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995696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35891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607366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052023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399261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4223424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1876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DAFD4-8C47-42FA-A175-17A78D6A9B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78259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14029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28016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016990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90803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262825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4274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1320800"/>
            <a:ext cx="127000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365760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38623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136734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299458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64015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20BDE-0044-47FF-9C56-5381D7250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0553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477063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911100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5560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69636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692911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512473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7510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320800"/>
            <a:ext cx="296545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874395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47474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857229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00434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4D88C-A690-424B-A59A-E4FF428C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413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430782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270951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381246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420658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00878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342480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293699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61132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2276475"/>
            <a:ext cx="296545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276475"/>
            <a:ext cx="87439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598376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1652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7673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73889-DBF9-4854-A9B6-F02271589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3231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44185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488115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524967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98501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290613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984062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3222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6426759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61358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6480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61880-D6B4-440E-8B26-2052C4892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80920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6683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1042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978842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486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013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357300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78865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14883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348444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171541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63657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4201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A744D-078C-456A-8397-73F8101E0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07013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53625" y="7785100"/>
            <a:ext cx="2847975" cy="1701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9700" y="7785100"/>
            <a:ext cx="8391525" cy="1701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9523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7262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5634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64333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59870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54929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8428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3810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5404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54541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2253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53905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289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82362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86913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90806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2816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04305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68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2745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290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3604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7618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34626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977860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9885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7201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8193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118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7712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98054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318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85813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2558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8060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24266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31002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36844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552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8781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10060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5263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00111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1349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8469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09595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35142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980350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12454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52565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88750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7784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26472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3235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74920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1112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1802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480035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61497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52308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985117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98570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27417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22624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93667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481168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304516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7536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05235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13138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73301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71653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05673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4452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330200"/>
            <a:ext cx="127000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365760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59724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40828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44364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9780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20985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51578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5716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81160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88103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337202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56587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3875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2484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hyperlink" Target="http://www.wit.ie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theme" Target="../theme/theme19.xml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0.xml"/><Relationship Id="rId12" Type="http://schemas.openxmlformats.org/officeDocument/2006/relationships/theme" Target="../theme/theme20.xml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hyperlink" Target="http://creativecommons.org/licenses/by-nc/3.0/" TargetMode="Externa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368550"/>
            <a:ext cx="112268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title style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908050" y="4365625"/>
            <a:ext cx="11220450" cy="0"/>
          </a:xfrm>
          <a:prstGeom prst="line">
            <a:avLst/>
          </a:prstGeom>
          <a:noFill/>
          <a:ln w="12700">
            <a:solidFill>
              <a:srgbClr val="7E7E7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7450" y="4737100"/>
            <a:ext cx="57785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31" name="Rectangle 6"/>
          <p:cNvSpPr>
            <a:spLocks/>
          </p:cNvSpPr>
          <p:nvPr/>
        </p:nvSpPr>
        <p:spPr bwMode="auto">
          <a:xfrm>
            <a:off x="676275" y="4584700"/>
            <a:ext cx="26765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Produced </a:t>
            </a:r>
          </a:p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by</a:t>
            </a:r>
          </a:p>
        </p:txBody>
      </p:sp>
      <p:grpSp>
        <p:nvGrpSpPr>
          <p:cNvPr id="1032" name="Group 10"/>
          <p:cNvGrpSpPr>
            <a:grpSpLocks/>
          </p:cNvGrpSpPr>
          <p:nvPr/>
        </p:nvGrpSpPr>
        <p:grpSpPr bwMode="auto">
          <a:xfrm>
            <a:off x="3706813" y="6616700"/>
            <a:ext cx="4610100" cy="1371600"/>
            <a:chOff x="0" y="0"/>
            <a:chExt cx="2904" cy="864"/>
          </a:xfrm>
        </p:grpSpPr>
        <p:sp>
          <p:nvSpPr>
            <p:cNvPr id="1033" name="Rectangle 7"/>
            <p:cNvSpPr>
              <a:spLocks/>
            </p:cNvSpPr>
            <p:nvPr/>
          </p:nvSpPr>
          <p:spPr bwMode="auto">
            <a:xfrm>
              <a:off x="0" y="0"/>
              <a:ext cx="2904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Department of Computing, Maths &amp; Physics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Waterford Institute of Technology</a:t>
              </a:r>
            </a:p>
          </p:txBody>
        </p:sp>
        <p:sp>
          <p:nvSpPr>
            <p:cNvPr id="1034" name="Rectangle 8"/>
            <p:cNvSpPr>
              <a:spLocks/>
            </p:cNvSpPr>
            <p:nvPr/>
          </p:nvSpPr>
          <p:spPr bwMode="auto">
            <a:xfrm>
              <a:off x="0" y="475"/>
              <a:ext cx="8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http://www.wit.ie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sp>
          <p:nvSpPr>
            <p:cNvPr id="1035" name="Rectangle 9"/>
            <p:cNvSpPr>
              <a:spLocks/>
            </p:cNvSpPr>
            <p:nvPr/>
          </p:nvSpPr>
          <p:spPr bwMode="auto">
            <a:xfrm>
              <a:off x="0" y="673"/>
              <a:ext cx="105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http://elearning.wit.ie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Helvetica Neue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1267" name="Line 2"/>
          <p:cNvSpPr>
            <a:spLocks noChangeShapeType="1"/>
          </p:cNvSpPr>
          <p:nvPr/>
        </p:nvSpPr>
        <p:spPr bwMode="auto">
          <a:xfrm flipH="1">
            <a:off x="90662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9066213" y="30924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>
            <a:off x="9066213" y="58737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2292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69300" y="2324100"/>
            <a:ext cx="4064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3316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863600"/>
            <a:ext cx="11861800" cy="80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5363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6387" name="Line 2"/>
          <p:cNvSpPr>
            <a:spLocks noChangeShapeType="1"/>
          </p:cNvSpPr>
          <p:nvPr/>
        </p:nvSpPr>
        <p:spPr bwMode="auto">
          <a:xfrm>
            <a:off x="647700" y="4749800"/>
            <a:ext cx="4881563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7411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708400"/>
            <a:ext cx="118618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9459" name="Line 2"/>
          <p:cNvSpPr>
            <a:spLocks noChangeShapeType="1"/>
          </p:cNvSpPr>
          <p:nvPr/>
        </p:nvSpPr>
        <p:spPr bwMode="auto">
          <a:xfrm flipH="1">
            <a:off x="6502400" y="1803400"/>
            <a:ext cx="0" cy="43180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  <a:ea typeface="Helvetica Neue" charset="0"/>
                <a:cs typeface="Helvetica Neue" charset="0"/>
                <a:sym typeface="Helvetica Neue" charset="0"/>
              </a:defRPr>
            </a:lvl1pPr>
            <a:lvl2pPr algn="l">
              <a:defRPr sz="1200">
                <a:solidFill>
                  <a:schemeClr val="tx1"/>
                </a:solidFill>
                <a:latin typeface="+mj-lt"/>
              </a:defRPr>
            </a:lvl2pPr>
            <a:lvl3pPr algn="l">
              <a:defRPr sz="1200">
                <a:solidFill>
                  <a:schemeClr val="tx1"/>
                </a:solidFill>
                <a:latin typeface="+mj-lt"/>
              </a:defRPr>
            </a:lvl3pPr>
            <a:lvl4pPr algn="l">
              <a:defRPr sz="1200">
                <a:solidFill>
                  <a:schemeClr val="tx1"/>
                </a:solidFill>
                <a:latin typeface="+mj-lt"/>
              </a:defRPr>
            </a:lvl4pPr>
            <a:lvl5pPr algn="l">
              <a:defRPr sz="1200">
                <a:solidFill>
                  <a:schemeClr val="tx1"/>
                </a:solidFill>
                <a:latin typeface="+mj-lt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9pPr>
          </a:lstStyle>
          <a:p>
            <a:pPr>
              <a:defRPr/>
            </a:pPr>
            <a:fld id="{2B3B4ED6-669F-48A5-8D8B-48A7B41B4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409700" y="7785100"/>
            <a:ext cx="57912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483" name="Line 2"/>
          <p:cNvSpPr>
            <a:spLocks noChangeShapeType="1"/>
          </p:cNvSpPr>
          <p:nvPr/>
        </p:nvSpPr>
        <p:spPr bwMode="auto">
          <a:xfrm flipH="1">
            <a:off x="7543800" y="7975600"/>
            <a:ext cx="0" cy="142240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48600" y="8470900"/>
            <a:ext cx="4953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0" name="Group 5"/>
          <p:cNvGrpSpPr>
            <a:grpSpLocks/>
          </p:cNvGrpSpPr>
          <p:nvPr/>
        </p:nvGrpSpPr>
        <p:grpSpPr bwMode="auto">
          <a:xfrm>
            <a:off x="4419600" y="3208338"/>
            <a:ext cx="4267200" cy="2900362"/>
            <a:chOff x="0" y="0"/>
            <a:chExt cx="2688" cy="1826"/>
          </a:xfrm>
        </p:grpSpPr>
        <p:pic>
          <p:nvPicPr>
            <p:cNvPr id="4101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0"/>
              <a:ext cx="1863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Rectangle 4"/>
            <p:cNvSpPr>
              <a:spLocks/>
            </p:cNvSpPr>
            <p:nvPr/>
          </p:nvSpPr>
          <p:spPr bwMode="auto">
            <a:xfrm>
              <a:off x="0" y="754"/>
              <a:ext cx="2688" cy="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Except where otherwise noted, this content is licensed under a 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6"/>
                </a:rPr>
                <a:t>Creative Commons Attribution-NonCommercial 3.0 License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. 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endParaRPr lang="en-US" altLang="en-US" sz="16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For more information, please see http://creativecommons.org/licenses/by-nc/3.0/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5123" name="Line 2"/>
          <p:cNvSpPr>
            <a:spLocks noChangeShapeType="1"/>
          </p:cNvSpPr>
          <p:nvPr/>
        </p:nvSpPr>
        <p:spPr bwMode="auto">
          <a:xfrm flipH="1">
            <a:off x="4430713" y="1778000"/>
            <a:ext cx="1587" cy="50546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6147" name="Line 2"/>
          <p:cNvSpPr>
            <a:spLocks noChangeShapeType="1"/>
          </p:cNvSpPr>
          <p:nvPr/>
        </p:nvSpPr>
        <p:spPr bwMode="auto">
          <a:xfrm flipH="1">
            <a:off x="6488113" y="508000"/>
            <a:ext cx="1587" cy="80137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7171" name="Line 2"/>
          <p:cNvSpPr>
            <a:spLocks noChangeShapeType="1"/>
          </p:cNvSpPr>
          <p:nvPr/>
        </p:nvSpPr>
        <p:spPr bwMode="auto">
          <a:xfrm flipH="1">
            <a:off x="44434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7172" name="Line 3"/>
          <p:cNvSpPr>
            <a:spLocks noChangeShapeType="1"/>
          </p:cNvSpPr>
          <p:nvPr/>
        </p:nvSpPr>
        <p:spPr bwMode="auto">
          <a:xfrm flipH="1">
            <a:off x="85455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647700" y="1968500"/>
            <a:ext cx="48768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50800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243" name="Line 2"/>
          <p:cNvSpPr>
            <a:spLocks noChangeShapeType="1"/>
          </p:cNvSpPr>
          <p:nvPr/>
        </p:nvSpPr>
        <p:spPr bwMode="auto">
          <a:xfrm flipH="1">
            <a:off x="64881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6488113" y="4476750"/>
            <a:ext cx="59959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dleastar@wit.ie" TargetMode="External"/><Relationship Id="rId3" Type="http://schemas.openxmlformats.org/officeDocument/2006/relationships/hyperlink" Target="mailto:bmullally@wit.i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internetlivestats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eople/Berners-Lee/Weaving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w3.org/People/Berners-Le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edeleastar@tssg.org" TargetMode="External"/><Relationship Id="rId3" Type="http://schemas.openxmlformats.org/officeDocument/2006/relationships/hyperlink" Target="mailto:bmullally@wit.ie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mazon.com/gp/product/059610197X/" TargetMode="Externa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/>
          </p:cNvSpPr>
          <p:nvPr/>
        </p:nvSpPr>
        <p:spPr bwMode="auto">
          <a:xfrm>
            <a:off x="895350" y="3086100"/>
            <a:ext cx="112268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600" dirty="0">
                <a:solidFill>
                  <a:srgbClr val="606060"/>
                </a:solidFill>
                <a:ea typeface="Helvetica Neue" charset="0"/>
                <a:cs typeface="Helvetica Neue" charset="0"/>
              </a:rPr>
              <a:t>BSc Applied Computing / Forensics / </a:t>
            </a:r>
            <a:r>
              <a:rPr lang="en-US" altLang="en-US" sz="2600">
                <a:solidFill>
                  <a:srgbClr val="606060"/>
                </a:solidFill>
                <a:ea typeface="Helvetica Neue" charset="0"/>
                <a:cs typeface="Helvetica Neue" charset="0"/>
              </a:rPr>
              <a:t>Entertainment </a:t>
            </a:r>
            <a:r>
              <a:rPr lang="en-US" altLang="en-US" sz="2600" smtClean="0">
                <a:solidFill>
                  <a:srgbClr val="606060"/>
                </a:solidFill>
                <a:ea typeface="Helvetica Neue" charset="0"/>
                <a:cs typeface="Helvetica Neue" charset="0"/>
              </a:rPr>
              <a:t>Systems/ IOT</a:t>
            </a:r>
            <a:endParaRPr lang="en-US" altLang="en-US" sz="2600" dirty="0">
              <a:solidFill>
                <a:srgbClr val="606060"/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1530350"/>
            <a:ext cx="11226800" cy="1028700"/>
          </a:xfrm>
        </p:spPr>
        <p:txBody>
          <a:bodyPr/>
          <a:lstStyle/>
          <a:p>
            <a:pPr eaLnBrk="1" hangingPunct="1"/>
            <a:r>
              <a:rPr lang="en-US" altLang="en-US" sz="4200" smtClean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Web Development</a:t>
            </a:r>
            <a:endParaRPr lang="en-US" altLang="en-US" sz="4200" smtClean="0">
              <a:latin typeface="Helvetica Neue Light" charset="0"/>
              <a:sym typeface="Helvetica Neue Light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27450" y="4800600"/>
            <a:ext cx="5778500" cy="1981200"/>
          </a:xfrm>
        </p:spPr>
        <p:txBody>
          <a:bodyPr/>
          <a:lstStyle/>
          <a:p>
            <a:pPr marL="0" indent="0" eaLnBrk="1" hangingPunct="1"/>
            <a:r>
              <a:rPr lang="en-US" altLang="en-US" smtClean="0"/>
              <a:t>Eamonn de Leastar (</a:t>
            </a:r>
            <a:r>
              <a:rPr lang="en-US" altLang="en-US" smtClean="0">
                <a:hlinkClick r:id="rId2"/>
              </a:rPr>
              <a:t>edeleastar@wit.ie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r>
              <a:rPr lang="en-US" altLang="en-US" smtClean="0"/>
              <a:t>Dr. Brenda Mullally (</a:t>
            </a:r>
            <a:r>
              <a:rPr lang="en-US" altLang="en-US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endParaRPr lang="en-US" alt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7568A-57B0-408F-80E1-A0400CA309A8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9699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215900"/>
            <a:ext cx="11861800" cy="1397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CODE is King (or Queen)</a:t>
            </a:r>
            <a:endParaRPr lang="en-US" altLang="en-US" dirty="0" smtClean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language of the Web:</a:t>
            </a:r>
          </a:p>
          <a:p>
            <a:pPr marL="711200" lvl="2" indent="0" eaLnBrk="1" hangingPunct="1">
              <a:spcBef>
                <a:spcPts val="3200"/>
              </a:spcBef>
              <a:buNone/>
            </a:pPr>
            <a:r>
              <a:rPr lang="en-US" altLang="en-US" dirty="0" smtClean="0"/>
              <a:t>Hypertext Markup Language - HTML</a:t>
            </a:r>
          </a:p>
          <a:p>
            <a:pPr marL="711200" lvl="2" indent="0" eaLnBrk="1" hangingPunct="1">
              <a:spcBef>
                <a:spcPts val="3200"/>
              </a:spcBef>
              <a:buNone/>
            </a:pPr>
            <a:r>
              <a:rPr lang="en-US" altLang="en-US" dirty="0" smtClean="0"/>
              <a:t>Cascading Style Sheets - </a:t>
            </a:r>
            <a:r>
              <a:rPr lang="en-US" altLang="en-US" dirty="0" smtClean="0"/>
              <a:t>CSS</a:t>
            </a:r>
            <a:endParaRPr lang="en-US" altLang="en-US" dirty="0" smtClean="0"/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Build over </a:t>
            </a:r>
            <a:r>
              <a:rPr lang="en-US" altLang="en-US" dirty="0" smtClean="0"/>
              <a:t>successive labs a simple web </a:t>
            </a:r>
            <a:r>
              <a:rPr lang="en-US" altLang="en-US" dirty="0" smtClean="0"/>
              <a:t>sites </a:t>
            </a:r>
            <a:r>
              <a:rPr lang="en-US" altLang="en-US" dirty="0" smtClean="0"/>
              <a:t>from scratch.</a:t>
            </a:r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Focus on the structure and meaning of:</a:t>
            </a:r>
          </a:p>
          <a:p>
            <a:pPr marL="266700" lvl="1" indent="0" eaLnBrk="1" hangingPunct="1">
              <a:spcBef>
                <a:spcPts val="3200"/>
              </a:spcBef>
              <a:buNone/>
            </a:pPr>
            <a:r>
              <a:rPr lang="en-US" altLang="en-US" sz="3600" dirty="0" smtClean="0"/>
              <a:t>CODE</a:t>
            </a:r>
            <a:r>
              <a:rPr lang="en-US" altLang="en-US" sz="4800" i="1" dirty="0" smtClean="0"/>
              <a:t> - html, </a:t>
            </a:r>
            <a:r>
              <a:rPr lang="en-US" altLang="en-US" sz="4800" i="1" dirty="0" err="1" smtClean="0"/>
              <a:t>css</a:t>
            </a:r>
            <a:endParaRPr lang="en-US" altLang="en-US" sz="4800" i="1" dirty="0" smtClean="0"/>
          </a:p>
        </p:txBody>
      </p:sp>
      <p:sp>
        <p:nvSpPr>
          <p:cNvPr id="29701" name="AutoShape 3"/>
          <p:cNvSpPr>
            <a:spLocks/>
          </p:cNvSpPr>
          <p:nvPr/>
        </p:nvSpPr>
        <p:spPr bwMode="auto">
          <a:xfrm>
            <a:off x="571500" y="6388968"/>
            <a:ext cx="5210820" cy="864096"/>
          </a:xfrm>
          <a:prstGeom prst="roundRect">
            <a:avLst>
              <a:gd name="adj" fmla="val 1875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43D896-5646-4538-86AA-9CDFDE388D2E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174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</a:t>
            </a:r>
            <a:r>
              <a:rPr lang="en-US" altLang="en-US" dirty="0" smtClean="0"/>
              <a:t>e Code in a Conventional Editor</a:t>
            </a:r>
            <a:endParaRPr lang="en-US" altLang="en-US" dirty="0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98600" y="8547100"/>
            <a:ext cx="10033000" cy="9271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actual document text - but poorly structured (indented)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14" y="1727200"/>
            <a:ext cx="10014272" cy="751070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A89FB2-55A5-4BC2-AEC6-0566CCE835C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27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Code in a Programmers Editor</a:t>
            </a:r>
            <a:endParaRPr lang="en-US" altLang="en-US" dirty="0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90600" y="8775700"/>
            <a:ext cx="11595100" cy="787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Same document </a:t>
            </a:r>
            <a:r>
              <a:rPr lang="en-US" altLang="en-US" dirty="0" smtClean="0"/>
              <a:t>- pleasingly indented </a:t>
            </a:r>
            <a:r>
              <a:rPr lang="en-US" altLang="en-US" dirty="0" smtClean="0"/>
              <a:t>and syntax highlighted</a:t>
            </a:r>
            <a:endParaRPr lang="en-US" altLang="en-US" dirty="0" smtClean="0"/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608C2F3-0F9E-4E22-86E1-F340C537CBF4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828250"/>
            <a:ext cx="11707664" cy="685366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00B448-0461-4668-A7C2-D53C126273F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33797" name="AutoShape 3"/>
          <p:cNvSpPr>
            <a:spLocks/>
          </p:cNvSpPr>
          <p:nvPr/>
        </p:nvSpPr>
        <p:spPr bwMode="auto">
          <a:xfrm>
            <a:off x="368300" y="32004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5671EF-7744-41C5-9108-F72507DEDCC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348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Internet 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728" y="2356520"/>
            <a:ext cx="5714876" cy="6565900"/>
          </a:xfrm>
        </p:spPr>
        <p:txBody>
          <a:bodyPr/>
          <a:lstStyle/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 smtClean="0"/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830513"/>
            <a:ext cx="679450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514600"/>
            <a:ext cx="5867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Internet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Global network infrastructure connecting millions of computers. </a:t>
            </a:r>
          </a:p>
          <a:p>
            <a:r>
              <a:rPr lang="en-GB" dirty="0" smtClean="0"/>
              <a:t>More than 190 countries linked</a:t>
            </a:r>
          </a:p>
          <a:p>
            <a:r>
              <a:rPr lang="en-GB" dirty="0" smtClean="0"/>
              <a:t>3,137,102,200 Internet users (04/06/2015 </a:t>
            </a:r>
            <a:r>
              <a:rPr lang="en-GB" dirty="0" smtClean="0">
                <a:hlinkClick r:id="rId2"/>
              </a:rPr>
              <a:t>www.internetlivestats.com</a:t>
            </a:r>
            <a:r>
              <a:rPr lang="en-GB" dirty="0" smtClean="0"/>
              <a:t>)</a:t>
            </a:r>
          </a:p>
          <a:p>
            <a:r>
              <a:rPr lang="en-GB" dirty="0" smtClean="0"/>
              <a:t>952,105,920 websites.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5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BAD3EE-40E9-413A-802E-4232E875863F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Underlying nature of the Internet - </a:t>
            </a:r>
            <a:br>
              <a:rPr lang="en-US" altLang="en-US" smtClean="0"/>
            </a:br>
            <a:r>
              <a:rPr lang="en-US" altLang="en-US" smtClean="0"/>
              <a:t>Protocols &amp; Standards</a:t>
            </a:r>
          </a:p>
        </p:txBody>
      </p:sp>
      <p:sp>
        <p:nvSpPr>
          <p:cNvPr id="35845" name="Rectangle 3"/>
          <p:cNvSpPr>
            <a:spLocks/>
          </p:cNvSpPr>
          <p:nvPr/>
        </p:nvSpPr>
        <p:spPr bwMode="auto">
          <a:xfrm>
            <a:off x="315106" y="2860576"/>
            <a:ext cx="4518028" cy="633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200" i="1" dirty="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“The </a:t>
            </a:r>
            <a:r>
              <a:rPr lang="en-US" altLang="en-US" sz="3200" i="1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irony is that in all its various guises -- commerce, research, and surfing -- the Web is already so much a part of our lives that familiarity has clouded our perception of the Web itself</a:t>
            </a:r>
            <a:r>
              <a:rPr lang="en-US" altLang="en-US" sz="3200" i="1" dirty="0" smtClean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.”</a:t>
            </a:r>
            <a:endParaRPr lang="en-US" altLang="en-US" sz="3200" i="1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200" u="sng" dirty="0">
                <a:latin typeface="Lucida Grande" charset="0"/>
                <a:ea typeface="Lucida Grande" charset="0"/>
                <a:cs typeface="Lucida Grande" charset="0"/>
                <a:sym typeface="Lucida Grande" charset="0"/>
                <a:hlinkClick r:id="rId2"/>
              </a:rPr>
              <a:t>Tim Berners-Lee</a:t>
            </a:r>
            <a:r>
              <a:rPr lang="en-US" altLang="en-US" sz="32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in </a:t>
            </a:r>
            <a:r>
              <a:rPr lang="en-US" altLang="en-US" sz="3200" u="sng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Weaving the Web</a:t>
            </a:r>
            <a:endParaRPr lang="en-US" altLang="en-US" sz="3200" dirty="0">
              <a:latin typeface="Lucida Grande" charset="0"/>
              <a:ea typeface="Lucida Grande" charset="0"/>
              <a:cs typeface="Lucida Grande" charset="0"/>
              <a:sym typeface="Lucida Grande" charset="0"/>
              <a:hlinkClick r:id="rId3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  <a:hlinkClick r:id="rId3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6336" y="8347443"/>
            <a:ext cx="4109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Internet Technologies</a:t>
            </a:r>
            <a:endParaRPr lang="en-US" i="1" dirty="0"/>
          </a:p>
        </p:txBody>
      </p:sp>
      <p:sp>
        <p:nvSpPr>
          <p:cNvPr id="3" name="Right Arrow 2"/>
          <p:cNvSpPr/>
          <p:nvPr/>
        </p:nvSpPr>
        <p:spPr bwMode="auto">
          <a:xfrm flipH="1">
            <a:off x="11432278" y="3323677"/>
            <a:ext cx="832520" cy="504056"/>
          </a:xfrm>
          <a:prstGeom prst="rightArrow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88513" y="2236877"/>
            <a:ext cx="1770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You are here!</a:t>
            </a:r>
          </a:p>
          <a:p>
            <a:pPr algn="r"/>
            <a:r>
              <a:rPr lang="en-US" b="1" dirty="0" smtClean="0"/>
              <a:t>HTTP 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56" y="2793475"/>
            <a:ext cx="6426200" cy="5537200"/>
          </a:xfr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8B976-9B69-46D5-9BCF-60B376E92CBA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44037" name="AutoShape 3"/>
          <p:cNvSpPr>
            <a:spLocks/>
          </p:cNvSpPr>
          <p:nvPr/>
        </p:nvSpPr>
        <p:spPr bwMode="auto">
          <a:xfrm>
            <a:off x="368300" y="42418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World Wide Web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world wide web is a huge globally distributed collection of information and data that can be accessed via the internet with the help of </a:t>
            </a:r>
            <a:r>
              <a:rPr lang="en-US" altLang="en-US" dirty="0" err="1" smtClean="0"/>
              <a:t>of</a:t>
            </a:r>
            <a:r>
              <a:rPr lang="en-US" altLang="en-US" dirty="0" smtClean="0"/>
              <a:t> http: Hypertext Transfer Protocol</a:t>
            </a:r>
          </a:p>
          <a:p>
            <a:r>
              <a:rPr lang="en-US" altLang="en-US" dirty="0" smtClean="0"/>
              <a:t>WWW has made the Internet the most important communication medium of our days.</a:t>
            </a:r>
          </a:p>
          <a:p>
            <a:r>
              <a:rPr lang="en-US" altLang="en-US" dirty="0" smtClean="0"/>
              <a:t>Thanks to the simple to use graphical interface – The Web Browser – the WWW provides everyone with simple access to information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8" descr="http://upload.wikimedia.org/wikipedia/commons/7/75/Interne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20" y="6590330"/>
            <a:ext cx="3614000" cy="29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294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Evolution of the Web - 1990-2012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4" y="2860576"/>
            <a:ext cx="13004800" cy="5054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8D1364-CB97-494C-B2CF-296DE041A5F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</a:t>
            </a:r>
            <a:r>
              <a:rPr lang="en-US" altLang="en-US" dirty="0" smtClean="0"/>
              <a:t>Web Development Module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The Internet</a:t>
            </a:r>
          </a:p>
          <a:p>
            <a:pPr eaLnBrk="1" hangingPunct="1"/>
            <a:r>
              <a:rPr lang="en-US" altLang="en-US" dirty="0" smtClean="0"/>
              <a:t>The Web</a:t>
            </a:r>
          </a:p>
          <a:p>
            <a:pPr eaLnBrk="1" hangingPunct="1"/>
            <a:r>
              <a:rPr lang="en-US" altLang="en-US" dirty="0" smtClean="0"/>
              <a:t>The Labs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>
          <a:xfrm>
            <a:off x="453728" y="0"/>
            <a:ext cx="11861800" cy="88284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Evolution of the Web - 1990-2000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8" y="1060376"/>
            <a:ext cx="11988800" cy="82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45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>
          <a:xfrm>
            <a:off x="453728" y="0"/>
            <a:ext cx="11861800" cy="882848"/>
          </a:xfrm>
        </p:spPr>
        <p:txBody>
          <a:bodyPr/>
          <a:lstStyle/>
          <a:p>
            <a:pPr eaLnBrk="1" hangingPunct="1"/>
            <a:r>
              <a:rPr lang="en-US" dirty="0"/>
              <a:t>2001-2005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355600"/>
            <a:ext cx="9969500" cy="90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169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>
          <a:xfrm>
            <a:off x="453728" y="0"/>
            <a:ext cx="11861800" cy="882848"/>
          </a:xfrm>
        </p:spPr>
        <p:txBody>
          <a:bodyPr/>
          <a:lstStyle/>
          <a:p>
            <a:pPr eaLnBrk="1" hangingPunct="1"/>
            <a:r>
              <a:rPr lang="en-US" dirty="0" smtClean="0"/>
              <a:t>2006-2012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8900"/>
            <a:ext cx="11798300" cy="95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65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" name="Picture 9" descr="Screen Shot 2015-09-14 at 08.35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48" y="-211837"/>
            <a:ext cx="10166953" cy="99765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2613968" y="412304"/>
            <a:ext cx="1944216" cy="936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7704" y="268288"/>
            <a:ext cx="560138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conversationprism.com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6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Devices: Conventional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17762" name="Picture 2" descr="http://upload.wikimedia.org/wikipedia/commons/e/e2/Responsive_Web_Desig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2860576"/>
            <a:ext cx="11593288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25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Devices: Things!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32" y="2324100"/>
            <a:ext cx="10739936" cy="6565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12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B3F54E-39FE-4D3B-B988-23B53AB3C64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608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Web</a:t>
            </a: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Protocols &amp; Standards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dirty="0" smtClean="0"/>
              <a:t>Protocol : agreed vocabulary to enable two programs to communicate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dirty="0" smtClean="0"/>
              <a:t>Standard: an agreed definition of the structure and meaning of a document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dirty="0" smtClean="0"/>
              <a:t>Web Protocol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dirty="0" smtClean="0"/>
              <a:t>Hyper Text Transfer Protocol - HTTP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dirty="0" smtClean="0"/>
              <a:t>Web Standard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dirty="0" smtClean="0"/>
              <a:t>Hyper Text Markup Language </a:t>
            </a:r>
            <a:r>
              <a:rPr lang="en-US" altLang="en-US" dirty="0" smtClean="0"/>
              <a:t>– HTML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dirty="0" smtClean="0"/>
              <a:t>Cascading Style Sheets - CSS</a:t>
            </a:r>
            <a:endParaRPr lang="en-US" altLang="en-US" dirty="0" smtClean="0"/>
          </a:p>
          <a:p>
            <a:pPr eaLnBrk="1" hangingPunct="1">
              <a:spcBef>
                <a:spcPts val="3300"/>
              </a:spcBef>
            </a:pPr>
            <a:r>
              <a:rPr lang="en-US" altLang="en-US" dirty="0" smtClean="0"/>
              <a:t>Web Servers and Web Browsers use HTTP to exchange HTML documents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7C5F0-DE48-4D38-B136-15572D6975AC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505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Clients and Servers</a:t>
            </a: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171700"/>
            <a:ext cx="11861800" cy="6565900"/>
          </a:xfrm>
        </p:spPr>
        <p:txBody>
          <a:bodyPr/>
          <a:lstStyle/>
          <a:p>
            <a:pPr eaLnBrk="1" hangingPunct="1"/>
            <a:r>
              <a:rPr lang="en-US" altLang="en-US" smtClean="0"/>
              <a:t>Client/Server Computing: </a:t>
            </a:r>
          </a:p>
          <a:p>
            <a:pPr marL="711200" lvl="1" eaLnBrk="1" hangingPunct="1"/>
            <a:r>
              <a:rPr lang="en-US" altLang="en-US" smtClean="0"/>
              <a:t>The interaction between two programs when they communicate across a network. </a:t>
            </a:r>
          </a:p>
          <a:p>
            <a:pPr marL="711200" lvl="1" eaLnBrk="1" hangingPunct="1"/>
            <a:r>
              <a:rPr lang="en-US" altLang="en-US" smtClean="0"/>
              <a:t>A program at one site sends a request to a program at another site and awaits a response. </a:t>
            </a:r>
          </a:p>
          <a:p>
            <a:pPr marL="711200" lvl="1" eaLnBrk="1" hangingPunct="1"/>
            <a:r>
              <a:rPr lang="en-US" altLang="en-US" smtClean="0"/>
              <a:t>The requesting program is called a client; the program satisfying the request is called the server.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7442200"/>
            <a:ext cx="60706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428894-1847-449C-A3A1-6DCED6CB1A3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710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Server</a:t>
            </a: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900" y="2143125"/>
            <a:ext cx="13931900" cy="645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EE19D0-B354-4A24-BDFC-94B559159672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481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Client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81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0125"/>
            <a:ext cx="126238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47F06-A965-42BC-AECA-F9FE4E3D6BB6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245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Web Development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552700"/>
            <a:ext cx="11861800" cy="6743700"/>
          </a:xfrm>
        </p:spPr>
        <p:txBody>
          <a:bodyPr/>
          <a:lstStyle/>
          <a:p>
            <a:pPr eaLnBrk="1" hangingPunct="1"/>
            <a:r>
              <a:rPr lang="en-US" altLang="en-US" smtClean="0"/>
              <a:t>Tuition Team: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Eamonn de Leastar (</a:t>
            </a:r>
            <a:r>
              <a:rPr lang="en-US" altLang="en-US" u="sng" smtClean="0">
                <a:hlinkClick r:id="rId2"/>
              </a:rPr>
              <a:t>edeleastar@tssg.org</a:t>
            </a:r>
            <a:r>
              <a:rPr lang="en-US" altLang="en-US" smtClean="0"/>
              <a:t>)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Dr. Brenda Mullally (</a:t>
            </a:r>
            <a:r>
              <a:rPr lang="en-US" altLang="en-US" u="sng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eaLnBrk="1" hangingPunct="1">
              <a:spcBef>
                <a:spcPts val="2600"/>
              </a:spcBef>
            </a:pPr>
            <a:r>
              <a:rPr lang="en-US" altLang="en-US" smtClean="0"/>
              <a:t>12 Week Module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Lecture 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+1 x 2 hour supervised lab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100% Continuous assessment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Assignments during term.</a:t>
            </a: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04F757-EDFB-4380-B680-32537DD45BFC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512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Hyper Text Markup Language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tells your browser about the structure of your document: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headings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paragraphs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emphasis, etc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to linked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images to be displayed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Given this information, browsers have built-in default rules for how to display each of these elements.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This information is conveyed using “Tags”, this denote the intention of the author regarding the structure and display of the document.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HTML document is called a ‘page’</a:t>
            </a:r>
          </a:p>
          <a:p>
            <a:r>
              <a:rPr lang="en-GB" dirty="0" smtClean="0"/>
              <a:t>The starting page of a site is called the ‘homepage’</a:t>
            </a:r>
          </a:p>
          <a:p>
            <a:r>
              <a:rPr lang="en-GB" dirty="0" err="1" smtClean="0"/>
              <a:t>Markup</a:t>
            </a:r>
            <a:r>
              <a:rPr lang="en-GB" dirty="0" smtClean="0"/>
              <a:t> language should only be used for the description of the document structure and not to describe the document presentation</a:t>
            </a:r>
          </a:p>
          <a:p>
            <a:r>
              <a:rPr lang="en-GB" dirty="0" smtClean="0"/>
              <a:t>Every HTML document consists of two parts: </a:t>
            </a:r>
          </a:p>
          <a:p>
            <a:pPr lvl="1"/>
            <a:r>
              <a:rPr lang="en-GB" dirty="0" smtClean="0"/>
              <a:t>Document ‘header’: contains information about the document.</a:t>
            </a:r>
          </a:p>
          <a:p>
            <a:pPr lvl="1"/>
            <a:r>
              <a:rPr lang="en-GB" dirty="0" smtClean="0"/>
              <a:t>Document ‘body’: contains the content of the document.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0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CEA41C-85E5-47C7-91B5-09EF2A325FA5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522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Tags (more correctly called Elements)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75300" y="2324100"/>
            <a:ext cx="6375400" cy="6565900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Grouped by purpose: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Structural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&lt;html&gt;, &lt;head&gt;, &lt;title&gt;, &lt;body&gt; 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Heading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&lt;h1&gt;, &lt;h2&gt;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&lt;p&gt;, &lt;em&gt;</a:t>
            </a:r>
          </a:p>
          <a:p>
            <a:pPr marL="1155700" lvl="2" eaLnBrk="1" hangingPunct="1">
              <a:spcBef>
                <a:spcPct val="0"/>
              </a:spcBef>
            </a:pPr>
            <a:endParaRPr lang="en-US" altLang="en-US" sz="2400" smtClean="0"/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Hypertext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&lt;a&gt;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Image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&lt;img&gt;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Style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&lt;style&gt;</a:t>
            </a:r>
          </a:p>
        </p:txBody>
      </p:sp>
      <p:sp>
        <p:nvSpPr>
          <p:cNvPr id="52229" name="Rectangle 3"/>
          <p:cNvSpPr>
            <a:spLocks/>
          </p:cNvSpPr>
          <p:nvPr/>
        </p:nvSpPr>
        <p:spPr bwMode="auto">
          <a:xfrm>
            <a:off x="1433513" y="2997200"/>
            <a:ext cx="1679575" cy="570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&lt;html&gt;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&lt;head&gt;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&lt;title&gt;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&lt;body&gt;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&lt;h1&gt;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&lt;h2&gt;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&lt;em&gt;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&lt;a&gt;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&lt;img&gt;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&lt;style&gt;</a:t>
            </a:r>
          </a:p>
        </p:txBody>
      </p:sp>
      <p:sp>
        <p:nvSpPr>
          <p:cNvPr id="52230" name="Rectangle 4"/>
          <p:cNvSpPr>
            <a:spLocks/>
          </p:cNvSpPr>
          <p:nvPr/>
        </p:nvSpPr>
        <p:spPr bwMode="auto">
          <a:xfrm>
            <a:off x="0" y="2171700"/>
            <a:ext cx="4826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i="1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Tags for this week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3AEAD-CFF1-42C2-ABE2-4A3A60828185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491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85800"/>
            <a:ext cx="8877300" cy="8382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EFC0A9-5BEB-4267-89C2-061151A02099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181920" y="8608536"/>
            <a:ext cx="9182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Every word in &lt;&gt; is a</a:t>
            </a:r>
            <a:r>
              <a:rPr lang="en-US" i="1" dirty="0" smtClean="0"/>
              <a:t> Html Element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60" y="330200"/>
            <a:ext cx="8648700" cy="80899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8" y="63927"/>
            <a:ext cx="12246103" cy="94577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93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6" y="20734"/>
            <a:ext cx="12711528" cy="57970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95422" y="6034264"/>
            <a:ext cx="2989108" cy="3471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667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6604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11049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5494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9939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24511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9083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655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8227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GB" sz="2800" kern="0" dirty="0"/>
              <a:t>B</a:t>
            </a:r>
            <a:r>
              <a:rPr lang="en-GB" sz="2800" kern="0" dirty="0" smtClean="0"/>
              <a:t>ase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2800" kern="0" dirty="0" smtClean="0"/>
              <a:t>Metadata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2800" kern="0" dirty="0" smtClean="0"/>
              <a:t>Sectioning</a:t>
            </a:r>
            <a:endParaRPr lang="en-GB" sz="2800" kern="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2800" kern="0" dirty="0" smtClean="0"/>
              <a:t>Text Content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2800" kern="0" dirty="0" smtClean="0"/>
              <a:t>Text Semantics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2800" kern="0" dirty="0" smtClean="0"/>
              <a:t>Media</a:t>
            </a:r>
            <a:endParaRPr lang="en-GB" sz="2800" kern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895516" y="5896440"/>
            <a:ext cx="324988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  <a:normAutofit fontScale="92500"/>
          </a:bodyPr>
          <a:lstStyle>
            <a:lvl1pPr marL="2667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6604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11049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5494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9939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24511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9083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655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8227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800" kern="0" dirty="0" smtClean="0"/>
              <a:t>Embedded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800" kern="0" dirty="0" smtClean="0"/>
              <a:t>Script</a:t>
            </a:r>
            <a:endParaRPr lang="en-GB" sz="2800" kern="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800" kern="0" dirty="0" smtClean="0"/>
              <a:t>Edits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800" kern="0" dirty="0" smtClean="0"/>
              <a:t>Table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800" kern="0" dirty="0" smtClean="0"/>
              <a:t>Forms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800" kern="0" dirty="0" smtClean="0"/>
              <a:t>Interactive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800" kern="0" dirty="0" smtClean="0"/>
              <a:t>Web Components</a:t>
            </a:r>
            <a:endParaRPr lang="en-GB" sz="28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309712" y="6677000"/>
            <a:ext cx="295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Major Categories of Elements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63" y="6021628"/>
            <a:ext cx="9398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18" y="6613630"/>
            <a:ext cx="952500" cy="48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05" y="7146112"/>
            <a:ext cx="901700" cy="50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18" y="7770075"/>
            <a:ext cx="901700" cy="50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063" y="8347585"/>
            <a:ext cx="876300" cy="482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63" y="8899695"/>
            <a:ext cx="9144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72" y="9221311"/>
            <a:ext cx="914400" cy="48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72" y="8680932"/>
            <a:ext cx="876300" cy="495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72" y="8097861"/>
            <a:ext cx="927100" cy="50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72" y="7582328"/>
            <a:ext cx="863600" cy="482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72" y="7000039"/>
            <a:ext cx="876300" cy="482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72" y="6427307"/>
            <a:ext cx="889000" cy="50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72" y="5896440"/>
            <a:ext cx="876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67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3888" y="6316960"/>
            <a:ext cx="9577064" cy="1440160"/>
          </a:xfrm>
        </p:spPr>
        <p:txBody>
          <a:bodyPr/>
          <a:lstStyle/>
          <a:p>
            <a:pPr marL="0" indent="0">
              <a:buNone/>
            </a:pPr>
            <a:r>
              <a:rPr lang="en-GB" sz="7200" dirty="0"/>
              <a:t>https://</a:t>
            </a:r>
            <a:r>
              <a:rPr lang="en-GB" sz="7200" dirty="0" err="1"/>
              <a:t>moodle.wit.ie</a:t>
            </a:r>
            <a:endParaRPr lang="en-GB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2" y="2140496"/>
            <a:ext cx="120110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563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9EBBE-36B6-4FDB-BE7C-E5FE6D8CEC88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2806700" cy="1397000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AE63F28-F9A8-4BB0-B66E-7911686D0162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4" y="177800"/>
            <a:ext cx="13004800" cy="9613837"/>
          </a:xfrm>
          <a:prstGeom prst="rect">
            <a:avLst/>
          </a:prstGeom>
        </p:spPr>
      </p:pic>
      <p:sp>
        <p:nvSpPr>
          <p:cNvPr id="59397" name="Content Placeholder 1"/>
          <p:cNvSpPr>
            <a:spLocks noGrp="1"/>
          </p:cNvSpPr>
          <p:nvPr>
            <p:ph idx="1"/>
          </p:nvPr>
        </p:nvSpPr>
        <p:spPr>
          <a:xfrm>
            <a:off x="237704" y="4084712"/>
            <a:ext cx="2415084" cy="257005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GB" altLang="en-US" sz="2400" dirty="0" smtClean="0"/>
              <a:t>Weekly topic area with links to pdf document for each lecture and a link to the current weekly </a:t>
            </a:r>
            <a:r>
              <a:rPr lang="en-GB" altLang="en-US" sz="2400" dirty="0" smtClean="0"/>
              <a:t>lab(s).</a:t>
            </a:r>
            <a:endParaRPr lang="en-GB" altLang="en-US" sz="2400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9790FB-B28E-4D26-A076-F0E9C0804BA1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83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Labs Philosophy</a:t>
            </a: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Learn by Doing</a:t>
            </a:r>
          </a:p>
          <a:p>
            <a:pPr eaLnBrk="1" hangingPunct="1"/>
            <a:r>
              <a:rPr lang="en-US" altLang="en-US" dirty="0" smtClean="0"/>
              <a:t>Supported by reading Associated chapter in Head First HTML (in general, 1 chapter per lab)</a:t>
            </a:r>
          </a:p>
          <a:p>
            <a:pPr eaLnBrk="1" hangingPunct="1"/>
            <a:r>
              <a:rPr lang="en-US" altLang="en-US" dirty="0" smtClean="0"/>
              <a:t>Supervised by module team</a:t>
            </a:r>
          </a:p>
          <a:p>
            <a:pPr eaLnBrk="1" hangingPunct="1"/>
            <a:r>
              <a:rPr lang="en-US" altLang="en-US" i="1" dirty="0" smtClean="0"/>
              <a:t>Do Exercises</a:t>
            </a:r>
            <a:r>
              <a:rPr lang="en-US" altLang="en-US" dirty="0" smtClean="0"/>
              <a:t> &amp; </a:t>
            </a:r>
            <a:r>
              <a:rPr lang="en-US" altLang="en-US" i="1" dirty="0" smtClean="0"/>
              <a:t>Don’t be afraid to experiment</a:t>
            </a:r>
            <a:r>
              <a:rPr lang="en-US" altLang="en-US" dirty="0" smtClean="0"/>
              <a:t> - </a:t>
            </a:r>
            <a:r>
              <a:rPr lang="en-US" altLang="en-US" b="1" i="1" dirty="0" smtClean="0"/>
              <a:t>you cant break the web!</a:t>
            </a:r>
            <a:endParaRPr lang="en-US" altLang="en-US" b="1" i="1" dirty="0" smtClean="0">
              <a:ea typeface="ヒラギノ角ゴ ProN W6" charset="0"/>
              <a:cs typeface="ヒラギノ角ゴ ProN W6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67BB41-6B7C-474B-8C0F-F592AE3790B9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56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Recommended Text</a:t>
            </a: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324100"/>
            <a:ext cx="59944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Head First HTML and CSS, 2</a:t>
            </a:r>
            <a:r>
              <a:rPr lang="en-US" altLang="en-US" baseline="30000" dirty="0" smtClean="0"/>
              <a:t>nd</a:t>
            </a:r>
            <a:r>
              <a:rPr lang="en-US" altLang="en-US" dirty="0" smtClean="0"/>
              <a:t> Edition. By Freeman, Elisabeth and Eric Freeman. 2012. </a:t>
            </a:r>
            <a:r>
              <a:rPr lang="en-US" altLang="en-US" u="sng" dirty="0" smtClean="0">
                <a:hlinkClick r:id="rId2"/>
              </a:rPr>
              <a:t>Head First HTML with CSS &amp; XHTML </a:t>
            </a:r>
            <a:r>
              <a:rPr lang="en-US" altLang="en-US" dirty="0" smtClean="0"/>
              <a:t>. O'Reilly &amp; Associates. 658 p. ISBN </a:t>
            </a:r>
            <a:r>
              <a:rPr lang="en-GB" dirty="0" smtClean="0"/>
              <a:t>978-0-596-15990-0 </a:t>
            </a:r>
          </a:p>
          <a:p>
            <a:pPr eaLnBrk="1" hangingPunct="1">
              <a:defRPr/>
            </a:pPr>
            <a:r>
              <a:rPr lang="en-US" altLang="en-US" dirty="0" smtClean="0"/>
              <a:t>£17 on amazon (new)</a:t>
            </a:r>
          </a:p>
          <a:p>
            <a:pPr marL="0" indent="0" eaLnBrk="1" hangingPunct="1">
              <a:buFont typeface="Helvetica Neue" charset="0"/>
              <a:buNone/>
              <a:defRPr/>
            </a:pP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64" y="2716560"/>
            <a:ext cx="5040560" cy="577305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3217"/>
            <a:ext cx="9827759" cy="641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75AF98-D07D-4BA3-9519-AF0F5CC069CC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604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Labs</a:t>
            </a:r>
            <a:endParaRPr lang="en-US" altLang="en-US" dirty="0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158584" y="412304"/>
            <a:ext cx="4089400" cy="200025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Steps</a:t>
            </a:r>
          </a:p>
          <a:p>
            <a:pPr eaLnBrk="1" hangingPunct="1"/>
            <a:r>
              <a:rPr lang="en-US" altLang="en-US" dirty="0" smtClean="0"/>
              <a:t>Instructions for each step</a:t>
            </a:r>
          </a:p>
          <a:p>
            <a:pPr eaLnBrk="1" hangingPunct="1"/>
            <a:endParaRPr lang="en-US" altLang="en-US" dirty="0" smtClean="0"/>
          </a:p>
        </p:txBody>
      </p:sp>
      <p:cxnSp>
        <p:nvCxnSpPr>
          <p:cNvPr id="60422" name="Straight Arrow Connector 5"/>
          <p:cNvCxnSpPr>
            <a:cxnSpLocks noChangeShapeType="1"/>
          </p:cNvCxnSpPr>
          <p:nvPr/>
        </p:nvCxnSpPr>
        <p:spPr bwMode="auto">
          <a:xfrm flipH="1">
            <a:off x="7505082" y="953753"/>
            <a:ext cx="653502" cy="1690799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423" name="Straight Arrow Connector 2"/>
          <p:cNvCxnSpPr>
            <a:cxnSpLocks noChangeShapeType="1"/>
          </p:cNvCxnSpPr>
          <p:nvPr/>
        </p:nvCxnSpPr>
        <p:spPr bwMode="auto">
          <a:xfrm flipH="1">
            <a:off x="8374608" y="2068488"/>
            <a:ext cx="2233142" cy="316835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165696" y="5812904"/>
            <a:ext cx="5184576" cy="65659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altLang="en-US" dirty="0" smtClean="0"/>
              <a:t>Typical Step: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Short motivation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Screen shots to show outcome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Some html to type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More screen shots to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show expected outcome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Not a race! - Take your </a:t>
            </a:r>
            <a:r>
              <a:rPr lang="en-GB" altLang="en-US" dirty="0" smtClean="0"/>
              <a:t>time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2 hours timetabled/supervised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Reflect as you go along</a:t>
            </a:r>
            <a:endParaRPr lang="en-GB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13680-619F-4392-BE66-B79DB551755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196280"/>
            <a:ext cx="10850469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15" y="1924472"/>
            <a:ext cx="4962525" cy="449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44" y="3596109"/>
            <a:ext cx="4695825" cy="5648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Objectives for Lab </a:t>
            </a:r>
            <a:r>
              <a:rPr lang="en-US" altLang="en-US" dirty="0" smtClean="0"/>
              <a:t>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324100"/>
            <a:ext cx="3770660" cy="579306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ntroduce </a:t>
            </a:r>
            <a:r>
              <a:rPr lang="en-US" dirty="0"/>
              <a:t>you to the tools we will use during the web </a:t>
            </a:r>
            <a:r>
              <a:rPr lang="en-US" dirty="0" smtClean="0"/>
              <a:t>development</a:t>
            </a:r>
          </a:p>
          <a:p>
            <a:r>
              <a:rPr lang="en-US" dirty="0"/>
              <a:t>I</a:t>
            </a:r>
            <a:r>
              <a:rPr lang="en-US" dirty="0" smtClean="0"/>
              <a:t>ntroduce </a:t>
            </a:r>
            <a:r>
              <a:rPr lang="en-US" dirty="0"/>
              <a:t>you to creating, editing, saving and displaying a </a:t>
            </a:r>
            <a:r>
              <a:rPr lang="en-US" dirty="0" smtClean="0"/>
              <a:t>simple web </a:t>
            </a:r>
            <a:r>
              <a:rPr lang="en-US" dirty="0"/>
              <a:t>page.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44" y="1803610"/>
            <a:ext cx="7821383" cy="769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44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D6AF-88D9-47F3-87B2-278750C5DF5E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6246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Objectives for Lab 01</a:t>
            </a: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9712" y="2087470"/>
            <a:ext cx="5184576" cy="7181818"/>
          </a:xfrm>
        </p:spPr>
        <p:txBody>
          <a:bodyPr/>
          <a:lstStyle/>
          <a:p>
            <a:pPr marL="411163" indent="-401638">
              <a:spcBef>
                <a:spcPct val="0"/>
              </a:spcBef>
            </a:pPr>
            <a:r>
              <a:rPr lang="en-US" altLang="en-US" dirty="0" smtClean="0"/>
              <a:t>Be able to download and install Sublime Text 2, and understand its key features.</a:t>
            </a:r>
          </a:p>
          <a:p>
            <a:pPr marL="411163" indent="-401638">
              <a:spcBef>
                <a:spcPct val="0"/>
              </a:spcBef>
            </a:pPr>
            <a:endParaRPr lang="en-US" altLang="en-US" dirty="0" smtClean="0"/>
          </a:p>
          <a:p>
            <a:pPr marL="411163" indent="-401638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Create a </a:t>
            </a:r>
            <a:r>
              <a:rPr lang="en-US" altLang="en-US" dirty="0" err="1" smtClean="0"/>
              <a:t>WebDevelopment</a:t>
            </a:r>
            <a:r>
              <a:rPr lang="en-US" altLang="en-US" dirty="0" smtClean="0"/>
              <a:t> folder to contain a new Lab folder each week.</a:t>
            </a:r>
          </a:p>
          <a:p>
            <a:pPr marL="411163" indent="-401638">
              <a:spcBef>
                <a:spcPct val="0"/>
              </a:spcBef>
              <a:buFont typeface="Helvetica Neue" charset="0"/>
              <a:buNone/>
            </a:pPr>
            <a:endParaRPr lang="en-US" altLang="en-US" dirty="0" smtClean="0"/>
          </a:p>
          <a:p>
            <a:pPr marL="411163" indent="-401638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Create a simple static web site, and be able to manage it within the Sublime </a:t>
            </a:r>
            <a:r>
              <a:rPr lang="en-GB" altLang="en-US" dirty="0" smtClean="0"/>
              <a:t>environment</a:t>
            </a:r>
          </a:p>
          <a:p>
            <a:pPr marL="411163" indent="-401638">
              <a:spcBef>
                <a:spcPct val="0"/>
              </a:spcBef>
              <a:buFont typeface="Helvetica Neue" charset="0"/>
              <a:buNone/>
            </a:pPr>
            <a:endParaRPr lang="en-GB" altLang="en-US" dirty="0" smtClean="0"/>
          </a:p>
          <a:p>
            <a:pPr marL="411163" indent="-401638">
              <a:spcBef>
                <a:spcPct val="0"/>
              </a:spcBef>
            </a:pPr>
            <a:r>
              <a:rPr lang="en-GB" altLang="en-US" dirty="0" smtClean="0"/>
              <a:t>Familiar with the following HTML elements:</a:t>
            </a:r>
          </a:p>
          <a:p>
            <a:pPr marL="889000" lvl="4" indent="0">
              <a:spcBef>
                <a:spcPct val="0"/>
              </a:spcBef>
              <a:buNone/>
            </a:pPr>
            <a:r>
              <a:rPr lang="en-GB" altLang="en-US" dirty="0" smtClean="0"/>
              <a:t>&lt;html&gt; &lt;head&gt; &lt;title&gt; &lt;link&gt; &lt;body&gt; &lt;h1&gt; &lt;h2&gt; &lt;p&gt; &lt;a&gt; &lt;</a:t>
            </a:r>
            <a:r>
              <a:rPr lang="en-GB" altLang="en-US" dirty="0" err="1" smtClean="0"/>
              <a:t>img</a:t>
            </a:r>
            <a:r>
              <a:rPr lang="en-GB" altLang="en-US" dirty="0" smtClean="0"/>
              <a:t>&gt; &lt;</a:t>
            </a:r>
            <a:r>
              <a:rPr lang="en-GB" altLang="en-US" dirty="0" err="1" smtClean="0"/>
              <a:t>ul</a:t>
            </a:r>
            <a:r>
              <a:rPr lang="en-GB" altLang="en-US" dirty="0" smtClean="0"/>
              <a:t>&gt; and &lt;</a:t>
            </a:r>
            <a:r>
              <a:rPr lang="en-GB" altLang="en-US" dirty="0" err="1" smtClean="0"/>
              <a:t>ol</a:t>
            </a:r>
            <a:r>
              <a:rPr lang="en-GB" altLang="en-US" dirty="0" smtClean="0"/>
              <a:t>&gt;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04" y="1038706"/>
            <a:ext cx="7179800" cy="782451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1A254-A400-4E4F-BB44-3DD90F50E7CE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696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Good Luck!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DC816F-1CBE-4725-9C91-C63B8109873E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66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-25400"/>
            <a:ext cx="5324475" cy="979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3" y="177800"/>
            <a:ext cx="9361487" cy="854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298BCA-9EB6-437C-A20D-110C53C5D46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76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pic>
        <p:nvPicPr>
          <p:cNvPr id="2765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96850"/>
            <a:ext cx="7775575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50672" y="3508648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flavour</a:t>
            </a:r>
            <a:r>
              <a:rPr lang="en-US" dirty="0" smtClean="0"/>
              <a:t> of the book</a:t>
            </a:r>
            <a:r>
              <a:rPr lang="is-IS" dirty="0" smtClean="0"/>
              <a:t>…</a:t>
            </a:r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F4746A-6C74-4969-B6B3-B07B1AF63E58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867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989013"/>
            <a:ext cx="6238875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04913"/>
            <a:ext cx="595312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66496" y="7405340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flavour</a:t>
            </a:r>
            <a:r>
              <a:rPr lang="en-US" dirty="0" smtClean="0"/>
              <a:t> of the book</a:t>
            </a:r>
            <a:r>
              <a:rPr lang="is-IS" dirty="0" smtClean="0"/>
              <a:t>…</a:t>
            </a:r>
            <a:endParaRPr 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30200"/>
            <a:ext cx="5219464" cy="1378248"/>
          </a:xfrm>
        </p:spPr>
        <p:txBody>
          <a:bodyPr/>
          <a:lstStyle/>
          <a:p>
            <a:r>
              <a:rPr lang="en-US" smtClean="0"/>
              <a:t>Web Development: </a:t>
            </a:r>
            <a:r>
              <a:rPr lang="en-US" dirty="0" smtClean="0"/>
              <a:t>House of Cards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52" y="124272"/>
            <a:ext cx="6734853" cy="6565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52" y="6725481"/>
            <a:ext cx="6624736" cy="2520967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80144" y="2356520"/>
            <a:ext cx="521082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6604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11049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5494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993900" indent="-266700" algn="l" rtl="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24511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9083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655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822700" indent="-266700" algn="l" rtl="0" fontAlgn="base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r>
              <a:rPr lang="en-US" kern="0" dirty="0" smtClean="0"/>
              <a:t>12 Topics in Web Development – one topic per week</a:t>
            </a:r>
          </a:p>
          <a:p>
            <a:r>
              <a:rPr lang="en-US" kern="0" dirty="0" smtClean="0"/>
              <a:t>Each Topic builds on concepts, tools and techniques from previous weeks.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3035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30200"/>
            <a:ext cx="5498852" cy="1397000"/>
          </a:xfrm>
        </p:spPr>
        <p:txBody>
          <a:bodyPr/>
          <a:lstStyle/>
          <a:p>
            <a:r>
              <a:rPr lang="en-US" dirty="0" smtClean="0"/>
              <a:t>Week 1 – Introducing 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77" b="49398"/>
          <a:stretch/>
        </p:blipFill>
        <p:spPr bwMode="auto">
          <a:xfrm>
            <a:off x="10384586" y="13919"/>
            <a:ext cx="2592288" cy="499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" y="4072689"/>
            <a:ext cx="10028646" cy="5122111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2909269">
            <a:off x="9055560" y="2231483"/>
            <a:ext cx="1080120" cy="1728192"/>
          </a:xfrm>
          <a:prstGeom prst="downArrow">
            <a:avLst/>
          </a:prstGeom>
          <a:solidFill>
            <a:srgbClr val="BFBFB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0599" y="2836027"/>
            <a:ext cx="1584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These slides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037100" y="2503029"/>
            <a:ext cx="158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Slides for next lecture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41777" y="3472158"/>
            <a:ext cx="404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Labs for </a:t>
            </a:r>
            <a:r>
              <a:rPr lang="en-US" sz="3200" smtClean="0"/>
              <a:t>this week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401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b Title">
  <a:themeElements>
    <a:clrScheme name="Lab 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b Title">
      <a:majorFont>
        <a:latin typeface="Helvetica Neue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Lab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- To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Final &amp; CC">
  <a:themeElements>
    <a:clrScheme name="Final &amp; C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nal &amp; CC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Final &amp; C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Pages>0</Pages>
  <Words>1125</Words>
  <Characters>0</Characters>
  <Application>Microsoft Macintosh PowerPoint</Application>
  <PresentationFormat>Custom</PresentationFormat>
  <Lines>0</Lines>
  <Paragraphs>231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45</vt:i4>
      </vt:variant>
    </vt:vector>
  </HeadingPairs>
  <TitlesOfParts>
    <vt:vector size="72" baseType="lpstr">
      <vt:lpstr>Gill Sans</vt:lpstr>
      <vt:lpstr>Helvetica Neue</vt:lpstr>
      <vt:lpstr>Helvetica Neue Light</vt:lpstr>
      <vt:lpstr>Helvetica Neue UltraLight</vt:lpstr>
      <vt:lpstr>Lucida Grande</vt:lpstr>
      <vt:lpstr>ヒラギノ角ゴ ProN W3</vt:lpstr>
      <vt:lpstr>ヒラギノ角ゴ ProN W6</vt:lpstr>
      <vt:lpstr>Lab Title</vt:lpstr>
      <vt:lpstr>Title &amp; Bullets</vt:lpstr>
      <vt:lpstr>Final &amp; CC</vt:lpstr>
      <vt:lpstr>Photo - 2 Up Portrait &amp; Landscape</vt:lpstr>
      <vt:lpstr>Photo - 2 Up Portrait</vt:lpstr>
      <vt:lpstr>Photo - 3 Up Portrait</vt:lpstr>
      <vt:lpstr>Photo - Big</vt:lpstr>
      <vt:lpstr>Title, Bullets &amp; Photo</vt:lpstr>
      <vt:lpstr>Photo - 3 Up</vt:lpstr>
      <vt:lpstr>Photo - 4 Up</vt:lpstr>
      <vt:lpstr>Title &amp; Bullets - Left</vt:lpstr>
      <vt:lpstr>Title &amp; Bullets - Right</vt:lpstr>
      <vt:lpstr>Bullets</vt:lpstr>
      <vt:lpstr>Title - Top</vt:lpstr>
      <vt:lpstr>Blank</vt:lpstr>
      <vt:lpstr>Photo - Vertical</vt:lpstr>
      <vt:lpstr>Title &amp; Subtitle</vt:lpstr>
      <vt:lpstr>Title - Center</vt:lpstr>
      <vt:lpstr>Photo - 2 Up Landscape</vt:lpstr>
      <vt:lpstr>Photo - Horizontal</vt:lpstr>
      <vt:lpstr>Web Development</vt:lpstr>
      <vt:lpstr>Agenda</vt:lpstr>
      <vt:lpstr>Web Development</vt:lpstr>
      <vt:lpstr>Recommended Text</vt:lpstr>
      <vt:lpstr>PowerPoint Presentation</vt:lpstr>
      <vt:lpstr>PowerPoint Presentation</vt:lpstr>
      <vt:lpstr>PowerPoint Presentation</vt:lpstr>
      <vt:lpstr>Web Development: House of Cards</vt:lpstr>
      <vt:lpstr>Week 1 – Introducing HTML</vt:lpstr>
      <vt:lpstr>CODE is King (or Queen)</vt:lpstr>
      <vt:lpstr>The Code in a Conventional Editor</vt:lpstr>
      <vt:lpstr>The Code in a Programmers Editor</vt:lpstr>
      <vt:lpstr>Agenda</vt:lpstr>
      <vt:lpstr>The Internet </vt:lpstr>
      <vt:lpstr>The Internet </vt:lpstr>
      <vt:lpstr>Underlying nature of the Internet -  Protocols &amp; Standards</vt:lpstr>
      <vt:lpstr>Agenda</vt:lpstr>
      <vt:lpstr>World Wide Web</vt:lpstr>
      <vt:lpstr>Evolution of the Web - 1990-2012</vt:lpstr>
      <vt:lpstr>Evolution of the Web - 1990-2000</vt:lpstr>
      <vt:lpstr>2001-2005</vt:lpstr>
      <vt:lpstr>2006-2012</vt:lpstr>
      <vt:lpstr>PowerPoint Presentation</vt:lpstr>
      <vt:lpstr>Devices: Conventional</vt:lpstr>
      <vt:lpstr>Devices: Things!</vt:lpstr>
      <vt:lpstr>The Web</vt:lpstr>
      <vt:lpstr>Clients and Servers</vt:lpstr>
      <vt:lpstr>Role of Server</vt:lpstr>
      <vt:lpstr>Role of Client</vt:lpstr>
      <vt:lpstr>Hyper Text Markup Language</vt:lpstr>
      <vt:lpstr>HTML</vt:lpstr>
      <vt:lpstr>HTML Tags (more correctly called Elements)</vt:lpstr>
      <vt:lpstr>The Page</vt:lpstr>
      <vt:lpstr>PowerPoint Presentation</vt:lpstr>
      <vt:lpstr>PowerPoint Presentation</vt:lpstr>
      <vt:lpstr>PowerPoint Presentation</vt:lpstr>
      <vt:lpstr>Moodle</vt:lpstr>
      <vt:lpstr>PowerPoint Presentation</vt:lpstr>
      <vt:lpstr>Labs Philosophy</vt:lpstr>
      <vt:lpstr>Labs</vt:lpstr>
      <vt:lpstr>PowerPoint Presentation</vt:lpstr>
      <vt:lpstr>Objectives for Lab 00</vt:lpstr>
      <vt:lpstr>Objectives for Lab 01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Brenda Mullally</dc:creator>
  <cp:lastModifiedBy>Eamonn Deleastar</cp:lastModifiedBy>
  <cp:revision>42</cp:revision>
  <dcterms:modified xsi:type="dcterms:W3CDTF">2016-09-12T08:23:01Z</dcterms:modified>
</cp:coreProperties>
</file>